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77" r:id="rId5"/>
    <p:sldId id="278" r:id="rId6"/>
    <p:sldId id="258" r:id="rId7"/>
    <p:sldId id="279" r:id="rId8"/>
    <p:sldId id="260" r:id="rId9"/>
    <p:sldId id="261" r:id="rId10"/>
    <p:sldId id="280" r:id="rId11"/>
    <p:sldId id="262" r:id="rId12"/>
    <p:sldId id="281" r:id="rId13"/>
    <p:sldId id="283" r:id="rId14"/>
    <p:sldId id="282" r:id="rId15"/>
    <p:sldId id="284" r:id="rId16"/>
    <p:sldId id="285" r:id="rId17"/>
    <p:sldId id="28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4392"/>
  </p:normalViewPr>
  <p:slideViewPr>
    <p:cSldViewPr snapToGrid="0" snapToObjects="1">
      <p:cViewPr>
        <p:scale>
          <a:sx n="87" d="100"/>
          <a:sy n="87" d="100"/>
        </p:scale>
        <p:origin x="336" y="144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837D-7644-B249-AC16-0652E3B4FDCD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27892-51BE-2B46-9464-1B71E4DE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GGM’86 PRF 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5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CDC-B8DA-544D-97C1-629E08BB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236D0-01C1-7848-A9D9-3340CFB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B60F-B284-684B-A4DD-D24D85C8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B13C-EF96-1E4E-A582-4DC7FE07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4C4-5C5A-5645-8ABC-82D02C0F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852-A3D5-1844-86F7-FC1065C5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A83-A8A9-014C-AF65-FC4DB6B6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DBE4-04F7-0949-8761-DED3D161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A2A01-84F3-CC47-A463-DB7DC9E1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7EF67-9DBE-2248-A50F-34F0433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C719-B564-2C43-8BB4-BBAAEA4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7AEE-2182-6243-A01F-F9849510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9CC4-40E9-7D43-8069-C4FE170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F22A-F94F-484A-A2A9-BB29881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88D8-E6CE-7C40-AFFA-9179DEDC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979-D5D0-374B-A84C-1A79A7C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42B1-5E2D-1C46-97E9-C0F04B69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3186-C44F-7548-AD51-591DD41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F52-0453-D045-BC8C-DC2D1A16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AAEA-2920-5549-B6FC-B418C35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6BD-398F-F14D-B2D5-1267DBA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3B051-45EE-3A4F-AF3F-334E7193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E0EB-003E-3748-A0A2-6CDAEE3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8445-0585-634E-8872-A9AAFFD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2BD7-5079-AF45-A706-F2A73FC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623-1096-EF43-ABF4-51F379F1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D065-10CB-9342-85A7-14AFF897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9B7F2-9B78-6F41-8CE0-FC56F5D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DA50-403C-AB40-8D7D-5560E19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A439-1570-974A-BAA6-45762C7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18E-B8BA-294C-8115-A355BAC6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4BC0-F16B-0748-9B3E-605DDEC9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50D8-2046-DF42-92F3-FD6936E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0262F-4AA7-B54A-9B6F-D2B98BF68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9D87E-7808-E94C-84DE-588C5EF6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9C68-C914-1C4A-8434-82386CEBF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5C27D-C4FE-194F-9D1D-3DA682B9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81A8D-E4A7-AC4D-A7F4-0C4639C6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A9A77-3091-3349-9664-CC998227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9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03F-1CC4-324B-984F-0F14FF2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ABD6-DA15-7C4D-B135-21A6C817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4732E-163B-6141-8158-C57A0836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4FA04-FB5A-7949-AD93-154FE45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017-3640-8C4A-A143-F9C898D2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B5D4-D9BA-7640-8140-C1642451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F64-BF5F-1B42-9128-8620835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4C1-36D1-034E-BFD9-940D92F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DB02-2F54-B345-8611-3FDF023D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A507-0FAD-2843-B4ED-1BD40D40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FBB34-489A-644C-BF11-EC254F9F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8063D-5716-B648-B353-A9E7CC4B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4F16-3283-1949-AA12-81EF7A70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368E-B081-6C4E-B3A8-9F8DB4FE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2132E-3B3E-6C4E-9137-B91C69C41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C1C0-B16B-5243-9959-5F941186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A656-2044-634A-9AA6-61D8AAFB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23FD3-28E1-784B-9D9A-C1A8E87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7B600-72E4-3946-93D8-164462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24D5-57B6-264D-9133-B6D8EDCB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88E2-A9CC-F74E-A4F9-A18136CE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E757-AE2E-0447-9FF1-6C0481654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4B7A-4ADB-0144-B3ED-5562C5A1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1961-B002-1546-B077-849ECE180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punch-clipar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stockphotos.biz/stockphoto/1616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63.sv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oogle_Forms_2020_Logo.svg" TargetMode="External"/><Relationship Id="rId5" Type="http://schemas.openxmlformats.org/officeDocument/2006/relationships/image" Target="../media/image8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11641-database-free-download-png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62.png"/><Relationship Id="rId3" Type="http://schemas.openxmlformats.org/officeDocument/2006/relationships/image" Target="../media/image7.png"/><Relationship Id="rId21" Type="http://schemas.openxmlformats.org/officeDocument/2006/relationships/image" Target="../media/image69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71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hyperlink" Target="https://pixabay.com/illustrations/lock-icon-blue-symbol-security-2430207/" TargetMode="External"/><Relationship Id="rId22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freepngimg.com/png/11641-database-free-download-png" TargetMode="External"/><Relationship Id="rId7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ogle_Forms_2020_Logo.sv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publicdomainpictures.net/view-image.php?image=177691&amp;picture=om-invizibi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.png"/><Relationship Id="rId26" Type="http://schemas.openxmlformats.org/officeDocument/2006/relationships/image" Target="../media/image12.sv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20" Type="http://schemas.openxmlformats.org/officeDocument/2006/relationships/image" Target="../media/image3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23" Type="http://schemas.openxmlformats.org/officeDocument/2006/relationships/image" Target="../media/image7.png"/><Relationship Id="rId28" Type="http://schemas.openxmlformats.org/officeDocument/2006/relationships/image" Target="../media/image17.svg"/><Relationship Id="rId10" Type="http://schemas.openxmlformats.org/officeDocument/2006/relationships/image" Target="../media/image26.png"/><Relationship Id="rId19" Type="http://schemas.openxmlformats.org/officeDocument/2006/relationships/hyperlink" Target="https://freepngimg.com/png/11641-database-free-download-png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16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illustrations/coin-fli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://refugeelearningstories.org/published/whatsapp-as-a-learning-and-support-tool/" TargetMode="Externa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7C68-A026-0849-A1AF-56996F522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2" y="1135082"/>
            <a:ext cx="11832336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Puncturable Pseudorandom Functions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11" name="Picture 10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466448DF-2094-F448-B218-A08BD9E6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9177" y="3429000"/>
            <a:ext cx="2331107" cy="23311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8464A-5C49-B444-A8BA-0D9C62C7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6851" y="4877216"/>
            <a:ext cx="1310510" cy="12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GGM’86 Puncturable PRF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the existence of a length doubling pseudorandom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  <a:blipFill>
                <a:blip r:embed="rId3"/>
                <a:stretch>
                  <a:fillRect l="-120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/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/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/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/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/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/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/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927AB-1F5E-2449-A180-2F9D0D84C0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05864" y="3429000"/>
            <a:ext cx="755904" cy="551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690D6-0E27-3240-896C-5C732B8CE58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61768" y="3434800"/>
            <a:ext cx="755906" cy="55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59007-7EAD-CA45-9517-747B403573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72006" y="4520341"/>
            <a:ext cx="1133858" cy="69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889C-FE33-2E41-B1C2-C2E11AE1F13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05864" y="4520341"/>
            <a:ext cx="377952" cy="709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ACF9B-F3A0-BC42-87FF-8074043934B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469259" y="4531941"/>
            <a:ext cx="248415" cy="674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1C7747-D89B-8F44-8002-2161D45BAF9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717674" y="4531941"/>
            <a:ext cx="1263395" cy="686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/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(…(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 err="1"/>
                  <a:t>i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blipFill>
                <a:blip r:embed="rId11"/>
                <a:stretch>
                  <a:fillRect l="-1761" t="-5063" r="-1761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/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Puncture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at the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blipFill>
                <a:blip r:embed="rId12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/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New key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are the neighbors along the path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to the root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blipFill>
                <a:blip r:embed="rId13"/>
                <a:stretch>
                  <a:fillRect l="-1499" t="-5195" r="-321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/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, one can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3200" dirty="0"/>
                  <a:t> at every point except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blipFill>
                <a:blip r:embed="rId14"/>
                <a:stretch>
                  <a:fillRect l="-3133" t="-4724" r="-522" b="-9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4A6DB36-AF43-0A48-9A0E-9DECBEC0E0D7}"/>
              </a:ext>
            </a:extLst>
          </p:cNvPr>
          <p:cNvSpPr/>
          <p:nvPr/>
        </p:nvSpPr>
        <p:spPr>
          <a:xfrm>
            <a:off x="6910403" y="5895308"/>
            <a:ext cx="52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Goldreich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Goldwasser, S.,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Micali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(1986). How to construct random functions.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ACM (JACM)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792-807.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0" grpId="1"/>
      <p:bldP spid="29" grpId="0"/>
      <p:bldP spid="30" grpId="0"/>
      <p:bldP spid="30" grpId="1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665-FC27-2F4D-8939-7B44D3AB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PPRFs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Assume a secure puncturable PRF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600" dirty="0"/>
              </a:p>
              <a:p>
                <a:r>
                  <a:rPr lang="en-US" sz="2600" dirty="0"/>
                  <a:t>Choose a PPRF key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Per-file encryption keys are chosen by: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For each file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, choose a unique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600" dirty="0"/>
                  <a:t> and evaluate the PPRF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Store the tuple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on disk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To delete a file associated with a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dirty="0"/>
                  <a:t> simply execute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2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Choose a PPRF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uniformly at random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blipFill>
                <a:blip r:embed="rId11"/>
                <a:stretch>
                  <a:fillRect l="-1159" t="-10000" r="-2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/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2.) Encrypt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master encryption key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blipFill>
                <a:blip r:embed="rId12"/>
                <a:stretch>
                  <a:fillRect l="-1274" t="-6667" r="-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07546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PPRF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B3AFCA-C8A7-D340-A90D-EC722001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2050" y="3201906"/>
            <a:ext cx="753098" cy="756236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1FBEF6A-8460-9745-A8E6-58A7C0AF4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94226" y="2993122"/>
            <a:ext cx="574436" cy="574436"/>
          </a:xfrm>
          <a:prstGeom prst="rect">
            <a:avLst/>
          </a:prstGeom>
          <a:ln>
            <a:noFill/>
          </a:ln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5E51CF8-91B4-3D40-B461-7208C9F6322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34152" y="3958142"/>
            <a:ext cx="2164447" cy="913404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8" grpId="0"/>
      <p:bldP spid="40" grpId="0"/>
      <p:bldP spid="42" grpId="0"/>
      <p:bldP spid="42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Writing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3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Generate file encryption key by picking a unique tag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blipFill>
                <a:blip r:embed="rId16"/>
                <a:stretch>
                  <a:fillRect l="-94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656849" y="5728898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85589"/>
            <a:ext cx="405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file and its tag to disk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DF2FC67-F115-8444-B5CC-382726E9E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49234" y="4374038"/>
            <a:ext cx="753098" cy="7562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370304-3A6D-9643-902A-A6C2B9EBFAE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606854" y="3986184"/>
            <a:ext cx="872056" cy="5431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EE766194-9695-0947-BD60-8C5369307E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8A0F6E-0E8A-4F46-B7A0-C7B70FEA36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361887" y="4182893"/>
            <a:ext cx="574436" cy="574436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A6D39-1BAE-1948-9C8F-1AE64B97B05E}"/>
              </a:ext>
            </a:extLst>
          </p:cNvPr>
          <p:cNvSpPr txBox="1"/>
          <p:nvPr/>
        </p:nvSpPr>
        <p:spPr>
          <a:xfrm>
            <a:off x="4267200" y="5392316"/>
            <a:ext cx="30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 encrypted PPRF key from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1C12-80B0-544B-A29C-EA2A9ECA5AAF}"/>
              </a:ext>
            </a:extLst>
          </p:cNvPr>
          <p:cNvSpPr txBox="1"/>
          <p:nvPr/>
        </p:nvSpPr>
        <p:spPr>
          <a:xfrm>
            <a:off x="4267199" y="5474290"/>
            <a:ext cx="307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Decrypt PPRF key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531F3AA-09E8-2A40-AA1B-0CD1BD85824E}"/>
              </a:ext>
            </a:extLst>
          </p:cNvPr>
          <p:cNvCxnSpPr>
            <a:cxnSpLocks/>
          </p:cNvCxnSpPr>
          <p:nvPr/>
        </p:nvCxnSpPr>
        <p:spPr>
          <a:xfrm flipV="1">
            <a:off x="5234152" y="4757329"/>
            <a:ext cx="1873005" cy="1142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/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blipFill>
                <a:blip r:embed="rId21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/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blipFill>
                <a:blip r:embed="rId22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63 L 0.13763 0.14028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826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8" grpId="0"/>
      <p:bldP spid="40" grpId="0"/>
      <p:bldP spid="40" grpId="1"/>
      <p:bldP spid="42" grpId="0"/>
      <p:bldP spid="42" grpId="1"/>
      <p:bldP spid="55" grpId="0"/>
      <p:bldP spid="11" grpId="0" build="allAtOnce"/>
      <p:bldP spid="32" grpId="0" build="allAtOnce"/>
      <p:bldP spid="13" grpId="0"/>
      <p:bldP spid="13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Deleting Files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/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blipFill>
                <a:blip r:embed="rId17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4A411869-8194-3146-A204-0E52FBC7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1139" y="4280890"/>
            <a:ext cx="753098" cy="7562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C7796A-4090-8247-9630-4A576AE3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97297" y="4353040"/>
            <a:ext cx="753098" cy="75623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1BB68B4-F4B2-144F-94E9-EED4CB669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7297" y="4151778"/>
            <a:ext cx="574436" cy="5744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/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Puncture PPRF Key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associated with the file  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blipFill>
                <a:blip r:embed="rId20"/>
                <a:stretch>
                  <a:fillRect l="-1639" t="-3846" r="-28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2DF553FD-DDD9-0B49-9E08-289E20342F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5530" y="4276990"/>
            <a:ext cx="753098" cy="7562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CEEC6-380C-EB4A-A143-8C24E38ED744}"/>
              </a:ext>
            </a:extLst>
          </p:cNvPr>
          <p:cNvCxnSpPr>
            <a:stCxn id="23" idx="3"/>
            <a:endCxn id="9" idx="1"/>
          </p:cNvCxnSpPr>
          <p:nvPr/>
        </p:nvCxnSpPr>
        <p:spPr>
          <a:xfrm flipV="1">
            <a:off x="7714237" y="4655108"/>
            <a:ext cx="471293" cy="39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/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Then re-initialize by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to disk!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blipFill>
                <a:blip r:embed="rId23"/>
                <a:stretch>
                  <a:fillRect t="-5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D7EB2428-4B26-9649-9095-015904E2E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5125" y="4369815"/>
            <a:ext cx="753099" cy="75623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7135124-9B84-1B4B-97EB-663ED5C576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9621" y="4141419"/>
            <a:ext cx="572527" cy="5725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042 L -0.10039 -3.7037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4" grpId="1"/>
      <p:bldP spid="22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A7A-4201-6C4F-AFDD-BE76205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9B21-AFF4-614C-9562-83B5A6F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Puncturable PRF allows faster file reads and writes by minimizing disk IO</a:t>
            </a:r>
          </a:p>
          <a:p>
            <a:endParaRPr lang="en-US" dirty="0"/>
          </a:p>
          <a:p>
            <a:r>
              <a:rPr lang="en-US" dirty="0"/>
              <a:t>Some caveats that we glazed over here</a:t>
            </a:r>
          </a:p>
          <a:p>
            <a:pPr lvl="1"/>
            <a:r>
              <a:rPr lang="en-US" dirty="0"/>
              <a:t>what happens as punctured PRF key grows large?</a:t>
            </a:r>
          </a:p>
          <a:p>
            <a:pPr lvl="1"/>
            <a:r>
              <a:rPr lang="en-US" dirty="0"/>
              <a:t>See more details in paper draft!</a:t>
            </a:r>
          </a:p>
        </p:txBody>
      </p:sp>
    </p:spTree>
    <p:extLst>
      <p:ext uri="{BB962C8B-B14F-4D97-AF65-F5344CB8AC3E}">
        <p14:creationId xmlns:p14="http://schemas.microsoft.com/office/powerpoint/2010/main" val="331272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2A5-854B-2849-9D2C-56D1D78F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1E8-CB7C-F442-AC4B-FA8A81FE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technical stuff</a:t>
            </a:r>
          </a:p>
        </p:txBody>
      </p:sp>
    </p:spTree>
    <p:extLst>
      <p:ext uri="{BB962C8B-B14F-4D97-AF65-F5344CB8AC3E}">
        <p14:creationId xmlns:p14="http://schemas.microsoft.com/office/powerpoint/2010/main" val="1998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Challenges</a:t>
                </a:r>
                <a:r>
                  <a:rPr lang="en-US" dirty="0"/>
                  <a:t>: Writing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disk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worst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expanded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new elements with each puncture</a:t>
                </a:r>
              </a:p>
              <a:p>
                <a:pPr lvl="1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en-US" dirty="0"/>
                  <a:t> file deletions,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|=1,000×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deletion can easily take a longer than the ORK’18 FKT scheme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grows large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How do we avoid having to perform large IO operations after deleting many files?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  <a:blipFill>
                <a:blip r:embed="rId4"/>
                <a:stretch>
                  <a:fillRect l="-1086" t="-1990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7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E9D0-D0D2-9B41-B286-BB744D61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PPRF Key Refreshing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PPRF key grows large (after several punctures), we can choose a new un-punctured PPRF key</a:t>
                </a:r>
              </a:p>
              <a:p>
                <a:r>
                  <a:rPr lang="en-US" dirty="0"/>
                  <a:t>Then we have to re-encrypt all files again? </a:t>
                </a:r>
              </a:p>
              <a:p>
                <a:pPr lvl="1"/>
                <a:r>
                  <a:rPr lang="en-US" dirty="0"/>
                  <a:t>No. Use more indirection. </a:t>
                </a:r>
              </a:p>
              <a:p>
                <a:pPr lvl="1"/>
                <a:r>
                  <a:rPr lang="en-US" dirty="0"/>
                  <a:t>Instead of encryption files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instead use the PPRF to generate an ephemeral key that encrypts the per-file encryption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Files are never re-encrypted when a PPRF key refresh occurs; only their per-file encryption keys are re-encrypted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35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dirty="0"/>
              <a:t>ensures that deleted files are irrecoverable by an adversary that later obtains physical access to the underlying storage medium. 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17ADF92-F9C9-8948-8597-2C6F89BD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6181" y="3667318"/>
            <a:ext cx="2179637" cy="217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250A-6F69-804D-A2CB-6EC2F90E457D}"/>
              </a:ext>
            </a:extLst>
          </p:cNvPr>
          <p:cNvSpPr txBox="1"/>
          <p:nvPr/>
        </p:nvSpPr>
        <p:spPr>
          <a:xfrm>
            <a:off x="5536637" y="382158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01C344-7139-E946-8B0A-52E1D526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04" y="5656164"/>
            <a:ext cx="776346" cy="10415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23F384-4238-294C-AA2F-CACBDDB7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0249" y="5656163"/>
            <a:ext cx="776346" cy="10415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A72EC0-1D13-8345-A7AA-9C1628D1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7165" y="3917445"/>
            <a:ext cx="1586168" cy="15861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545028-7BC4-B848-BFC3-6FAB01D3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77804" y="2957486"/>
            <a:ext cx="2889469" cy="2889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4B869-7BC7-7344-A70D-54A8B2C87C6F}"/>
              </a:ext>
            </a:extLst>
          </p:cNvPr>
          <p:cNvSpPr txBox="1"/>
          <p:nvPr/>
        </p:nvSpPr>
        <p:spPr>
          <a:xfrm>
            <a:off x="3487882" y="44022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7758-BF27-5D4B-B188-C465B343866C}"/>
              </a:ext>
            </a:extLst>
          </p:cNvPr>
          <p:cNvSpPr txBox="1"/>
          <p:nvPr/>
        </p:nvSpPr>
        <p:spPr>
          <a:xfrm>
            <a:off x="3496250" y="48472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568163-1144-644E-BBD1-AE273460986F}"/>
              </a:ext>
            </a:extLst>
          </p:cNvPr>
          <p:cNvCxnSpPr>
            <a:endCxn id="4" idx="1"/>
          </p:cNvCxnSpPr>
          <p:nvPr/>
        </p:nvCxnSpPr>
        <p:spPr>
          <a:xfrm flipV="1">
            <a:off x="2995448" y="4757137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3248F-1606-994A-983E-6DA9FE2733C1}"/>
              </a:ext>
            </a:extLst>
          </p:cNvPr>
          <p:cNvCxnSpPr/>
          <p:nvPr/>
        </p:nvCxnSpPr>
        <p:spPr>
          <a:xfrm flipV="1">
            <a:off x="3012186" y="4857791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D8422-6B5F-6841-9276-35D64D3D0556}"/>
              </a:ext>
            </a:extLst>
          </p:cNvPr>
          <p:cNvSpPr txBox="1"/>
          <p:nvPr/>
        </p:nvSpPr>
        <p:spPr>
          <a:xfrm>
            <a:off x="2179179" y="3262331"/>
            <a:ext cx="3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interacts with storage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AA506-F883-354C-908E-83AFBA181757}"/>
              </a:ext>
            </a:extLst>
          </p:cNvPr>
          <p:cNvSpPr txBox="1"/>
          <p:nvPr/>
        </p:nvSpPr>
        <p:spPr>
          <a:xfrm>
            <a:off x="6655363" y="3163049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Adversary obtains physical access </a:t>
            </a:r>
          </a:p>
          <a:p>
            <a:pPr algn="ctr"/>
            <a:r>
              <a:rPr lang="en-US" dirty="0"/>
              <a:t>to storage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61E14-2C13-954B-97F6-0886881374FA}"/>
              </a:ext>
            </a:extLst>
          </p:cNvPr>
          <p:cNvSpPr txBox="1"/>
          <p:nvPr/>
        </p:nvSpPr>
        <p:spPr>
          <a:xfrm>
            <a:off x="1358111" y="4110364"/>
            <a:ext cx="381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Threat Model</a:t>
            </a:r>
            <a:r>
              <a:rPr lang="en-US" b="1" dirty="0"/>
              <a:t>: </a:t>
            </a:r>
            <a:r>
              <a:rPr lang="en-US" dirty="0"/>
              <a:t>Prevent recovery of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deleted</a:t>
            </a:r>
            <a:r>
              <a:rPr lang="en-US" dirty="0"/>
              <a:t> files from an adversary that obtains unfettered physical access to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3958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5 0.0051 C 0.08268 0.01968 0.15365 0.0345 0.19414 0.00278 C 0.23464 -0.02916 0.25495 -0.18564 0.25495 -0.18564 L 0.25495 -0.18564 " pathEditMode="relative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338 C 0.16563 0.05556 0.32383 0.08797 0.39284 0.05325 C 0.46172 0.01829 0.44154 -0.08379 0.42123 -0.18564 " pathEditMode="relative" ptsTypes="A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8 -0.20486 L 0.56107 -0.09814 " pathEditMode="relative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4" grpId="1"/>
      <p:bldP spid="15" grpId="0"/>
      <p:bldP spid="15" grpId="1"/>
      <p:bldP spid="20" grpId="0"/>
      <p:bldP spid="20" grpId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Storage Medium as a Black Box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Prior work showed that securely deleting data is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impossible</a:t>
            </a:r>
            <a:r>
              <a:rPr lang="en-US" dirty="0"/>
              <a:t> when treating the underlying physical storage medium as a black-box since the operating system cannot guarantee that:</a:t>
            </a:r>
          </a:p>
          <a:p>
            <a:r>
              <a:rPr lang="en-US" dirty="0"/>
              <a:t>Physical blocks are not duplicated on storage</a:t>
            </a:r>
          </a:p>
          <a:p>
            <a:r>
              <a:rPr lang="en-US" dirty="0"/>
              <a:t>Logical blocks map directly to physical blocks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Solution</a:t>
            </a:r>
            <a:r>
              <a:rPr lang="en-US" b="1" dirty="0"/>
              <a:t>: </a:t>
            </a:r>
            <a:r>
              <a:rPr lang="en-US" dirty="0"/>
              <a:t>Bootstrapping secure deletion with an external master key vault! (EuroS&amp;P’18 - Eraser: Your Data Won’t Be Back)</a:t>
            </a:r>
          </a:p>
          <a:p>
            <a:pPr marL="0" indent="0">
              <a:buNone/>
            </a:pPr>
            <a:r>
              <a:rPr lang="en-US" sz="2000" dirty="0" err="1"/>
              <a:t>Onarlioglu</a:t>
            </a:r>
            <a:r>
              <a:rPr lang="en-US" sz="2000" dirty="0"/>
              <a:t>, K., Robertson, W., &amp; </a:t>
            </a:r>
            <a:r>
              <a:rPr lang="en-US" sz="2000" dirty="0" err="1"/>
              <a:t>Kirda</a:t>
            </a:r>
            <a:r>
              <a:rPr lang="en-US" sz="2000" dirty="0"/>
              <a:t>, E. (2018, April). Eraser: Your Data Won't Be Back. In </a:t>
            </a:r>
            <a:r>
              <a:rPr lang="en-US" sz="2000" i="1" dirty="0"/>
              <a:t>2018 IEEE European Symposium on Security and Privacy (</a:t>
            </a:r>
            <a:r>
              <a:rPr lang="en-US" sz="2000" i="1" dirty="0" err="1"/>
              <a:t>EuroS&amp;P</a:t>
            </a:r>
            <a:r>
              <a:rPr lang="en-US" sz="2000" i="1" dirty="0"/>
              <a:t>)</a:t>
            </a:r>
            <a:r>
              <a:rPr lang="en-US" sz="2000" dirty="0"/>
              <a:t> (pp. 153-166). IEEE.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44412" y="2956166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FILES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8E62E-845B-A444-B1DA-D52D4EC12AD2}"/>
              </a:ext>
            </a:extLst>
          </p:cNvPr>
          <p:cNvSpPr txBox="1"/>
          <p:nvPr/>
        </p:nvSpPr>
        <p:spPr>
          <a:xfrm>
            <a:off x="6744450" y="5385911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Generate file encryption key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753735" y="5714785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DEE84-1C49-D743-9D1C-9E044158525A}"/>
              </a:ext>
            </a:extLst>
          </p:cNvPr>
          <p:cNvSpPr txBox="1"/>
          <p:nvPr/>
        </p:nvSpPr>
        <p:spPr>
          <a:xfrm>
            <a:off x="6741179" y="6013297"/>
            <a:ext cx="345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Encrypt file key with master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96E9D4B-D7C4-5648-8320-7C3B7B550B35}"/>
              </a:ext>
            </a:extLst>
          </p:cNvPr>
          <p:cNvCxnSpPr>
            <a:endCxn id="29" idx="2"/>
          </p:cNvCxnSpPr>
          <p:nvPr/>
        </p:nvCxnSpPr>
        <p:spPr>
          <a:xfrm flipV="1">
            <a:off x="5234152" y="3986184"/>
            <a:ext cx="3244758" cy="885361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753735" y="6321971"/>
            <a:ext cx="51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4.) Write encrypted file and encrypted file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</p:spTree>
    <p:extLst>
      <p:ext uri="{BB962C8B-B14F-4D97-AF65-F5344CB8AC3E}">
        <p14:creationId xmlns:p14="http://schemas.microsoft.com/office/powerpoint/2010/main" val="39531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7" grpId="0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06575" y="4344907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548879" y="4071633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/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Computationally intractable to retrieve file on disk</a:t>
                </a:r>
              </a:p>
              <a:p>
                <a:pPr algn="ctr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blipFill>
                <a:blip r:embed="rId19"/>
                <a:stretch>
                  <a:fillRect l="-518" t="-5882" r="-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BB92-5B8F-374D-90DA-797BE9C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Tree-Based Approaches For Key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FAD9-C8A9-284D-B17C-BC0FBFB4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62"/>
          </a:xfrm>
        </p:spPr>
        <p:txBody>
          <a:bodyPr/>
          <a:lstStyle/>
          <a:p>
            <a:r>
              <a:rPr lang="en-US" dirty="0"/>
              <a:t>Eraser (ORK’18) used novel file key tree (FKT) design to avoid encryption amplification on file deletions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/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/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  <a:blipFill>
                <a:blip r:embed="rId4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/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  <a:blipFill>
                <a:blip r:embed="rId5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/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/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/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/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/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/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blipFill>
                <a:blip r:embed="rId11"/>
                <a:stretch>
                  <a:fillRect l="-5128" r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/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blipFill>
                <a:blip r:embed="rId12"/>
                <a:stretch>
                  <a:fillRect l="-7692" r="-512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/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  <a:blipFill>
                <a:blip r:embed="rId1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/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C9D08E-FDA2-3E42-ACDC-21D4DC69E0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14538" y="3837002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4A5D7-08B4-5F4F-9EE3-24145CDA5B7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019440" y="3837002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5763-43DF-5944-8BBC-BE6985ABB96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3690966" y="4908565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1636C-01E4-9042-BCA7-1E78BFB0517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3214695" y="5046660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FBB21-1238-104A-9883-F0B87970BD7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014538" y="5038726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06DC1-1984-0E46-8EB0-261F5F2D9B5D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062039" y="4900631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A201B8-38BB-5D4A-BF68-2FB1A8998FE7}"/>
              </a:ext>
            </a:extLst>
          </p:cNvPr>
          <p:cNvCxnSpPr>
            <a:cxnSpLocks/>
          </p:cNvCxnSpPr>
          <p:nvPr/>
        </p:nvCxnSpPr>
        <p:spPr>
          <a:xfrm flipH="1">
            <a:off x="1976630" y="3839381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93ED20-0AD5-2D4A-8476-7711F282A092}"/>
              </a:ext>
            </a:extLst>
          </p:cNvPr>
          <p:cNvCxnSpPr>
            <a:cxnSpLocks/>
          </p:cNvCxnSpPr>
          <p:nvPr/>
        </p:nvCxnSpPr>
        <p:spPr>
          <a:xfrm>
            <a:off x="2981532" y="3839381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DA245-70FB-A04C-A41F-5A56930B8E34}"/>
              </a:ext>
            </a:extLst>
          </p:cNvPr>
          <p:cNvCxnSpPr>
            <a:cxnSpLocks/>
          </p:cNvCxnSpPr>
          <p:nvPr/>
        </p:nvCxnSpPr>
        <p:spPr>
          <a:xfrm>
            <a:off x="3653058" y="4910944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CD27-61FC-7A47-8023-CF1749B726B2}"/>
              </a:ext>
            </a:extLst>
          </p:cNvPr>
          <p:cNvCxnSpPr>
            <a:cxnSpLocks/>
          </p:cNvCxnSpPr>
          <p:nvPr/>
        </p:nvCxnSpPr>
        <p:spPr>
          <a:xfrm flipH="1">
            <a:off x="3176787" y="5049039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A7928-3AC2-A54A-A9EB-4D20DF111E1C}"/>
              </a:ext>
            </a:extLst>
          </p:cNvPr>
          <p:cNvCxnSpPr>
            <a:cxnSpLocks/>
          </p:cNvCxnSpPr>
          <p:nvPr/>
        </p:nvCxnSpPr>
        <p:spPr>
          <a:xfrm>
            <a:off x="1976630" y="5041105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4FF1EC-5DC3-DC4F-860B-0CEBC187B15A}"/>
              </a:ext>
            </a:extLst>
          </p:cNvPr>
          <p:cNvCxnSpPr>
            <a:cxnSpLocks/>
          </p:cNvCxnSpPr>
          <p:nvPr/>
        </p:nvCxnSpPr>
        <p:spPr>
          <a:xfrm flipH="1">
            <a:off x="1024131" y="4903010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7BC782-8E7A-5948-B23B-B437D63C3587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5404652" y="4360601"/>
            <a:ext cx="2956138" cy="30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B9B4E72-F49B-6B41-97C1-F77C4623A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790" y="3561300"/>
            <a:ext cx="1598602" cy="1598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/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Re-encrypt path +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blipFill>
                <a:blip r:embed="rId17"/>
                <a:stretch>
                  <a:fillRect t="-5769" r="-4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Shape, circle&#10;&#10;Description automatically generated">
            <a:extLst>
              <a:ext uri="{FF2B5EF4-FFF2-40B4-BE49-F238E27FC236}">
                <a16:creationId xmlns:a16="http://schemas.microsoft.com/office/drawing/2014/main" id="{0886F599-A737-0F42-8032-5587EF88F54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6050" y="3591989"/>
            <a:ext cx="1598602" cy="15986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0EC0A-2072-FE48-81E9-0EBEB0A5EF45}"/>
              </a:ext>
            </a:extLst>
          </p:cNvPr>
          <p:cNvSpPr txBox="1"/>
          <p:nvPr/>
        </p:nvSpPr>
        <p:spPr>
          <a:xfrm>
            <a:off x="4121911" y="3647540"/>
            <a:ext cx="9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4CE71F-ECDD-E942-9F8D-6C02D616ACDB}"/>
              </a:ext>
            </a:extLst>
          </p:cNvPr>
          <p:cNvSpPr txBox="1"/>
          <p:nvPr/>
        </p:nvSpPr>
        <p:spPr>
          <a:xfrm>
            <a:off x="218122" y="3443843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Key Tree (FKT)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3FC882-1DC1-F044-83E5-C8CAC3B6856F}"/>
              </a:ext>
            </a:extLst>
          </p:cNvPr>
          <p:cNvSpPr/>
          <p:nvPr/>
        </p:nvSpPr>
        <p:spPr>
          <a:xfrm rot="16200000">
            <a:off x="2407587" y="4053234"/>
            <a:ext cx="511698" cy="47496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/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leaves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blipFill>
                <a:blip r:embed="rId20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DD417E9-2C00-A548-9596-4D36165B1BBD}"/>
              </a:ext>
            </a:extLst>
          </p:cNvPr>
          <p:cNvSpPr txBox="1"/>
          <p:nvPr/>
        </p:nvSpPr>
        <p:spPr>
          <a:xfrm>
            <a:off x="5745702" y="5052528"/>
            <a:ext cx="310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FKT can be large, so it’s stored on disk…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/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IO operations per file access and deletion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blipFill>
                <a:blip r:embed="rId21"/>
                <a:stretch>
                  <a:fillRect l="-1633"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/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Delete file encrypted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blipFill>
                <a:blip r:embed="rId22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>
            <a:extLst>
              <a:ext uri="{FF2B5EF4-FFF2-40B4-BE49-F238E27FC236}">
                <a16:creationId xmlns:a16="http://schemas.microsoft.com/office/drawing/2014/main" id="{80966FCD-2ABA-8D4B-A474-D4FEBF55F5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7907" y="3561300"/>
            <a:ext cx="1521025" cy="15238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052E762-B6D5-DF4B-8913-4A4052274E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594" y="5205409"/>
            <a:ext cx="643649" cy="64633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B8BA131-AC66-E449-B03A-5E640D484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34848" y="5205409"/>
            <a:ext cx="667786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/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blipFill>
                <a:blip r:embed="rId29"/>
                <a:stretch>
                  <a:fillRect l="-5128" r="-3846"/>
                </a:stretch>
              </a:blipFill>
              <a:ln w="38100"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/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blipFill>
                <a:blip r:embed="rId30"/>
                <a:stretch>
                  <a:fillRect l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0BE40CC-0671-1640-B1A6-D020BBCDF6D2}"/>
              </a:ext>
            </a:extLst>
          </p:cNvPr>
          <p:cNvSpPr txBox="1"/>
          <p:nvPr/>
        </p:nvSpPr>
        <p:spPr>
          <a:xfrm>
            <a:off x="9629395" y="4627741"/>
            <a:ext cx="12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Refresh Master Key</a:t>
            </a:r>
          </a:p>
        </p:txBody>
      </p:sp>
    </p:spTree>
    <p:extLst>
      <p:ext uri="{BB962C8B-B14F-4D97-AF65-F5344CB8AC3E}">
        <p14:creationId xmlns:p14="http://schemas.microsoft.com/office/powerpoint/2010/main" val="29896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61" grpId="0"/>
      <p:bldP spid="61" grpId="1"/>
      <p:bldP spid="63" grpId="0"/>
      <p:bldP spid="72" grpId="1"/>
      <p:bldP spid="74" grpId="0" animBg="1"/>
      <p:bldP spid="75" grpId="0"/>
      <p:bldP spid="76" grpId="0"/>
      <p:bldP spid="77" grpId="0"/>
      <p:bldP spid="78" grpId="0"/>
      <p:bldP spid="87" grpId="0" animBg="1"/>
      <p:bldP spid="88" grpId="0" animBg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B8C-12FA-A446-B7BC-A3E8749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6876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88F2-76CD-FC4D-8679-5569D858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Recap: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Pseudorandom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Functions (PRF)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3884-8D2E-E94B-BBED-30003DEB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“random looking”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93017AC2-9403-1E44-B923-3B71601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7251" y="4694860"/>
            <a:ext cx="1521823" cy="1521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/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/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4E25B5-6C22-AA4C-9617-7FAE4EDCCEDE}"/>
              </a:ext>
            </a:extLst>
          </p:cNvPr>
          <p:cNvSpPr/>
          <p:nvPr/>
        </p:nvSpPr>
        <p:spPr>
          <a:xfrm>
            <a:off x="6688183" y="2142309"/>
            <a:ext cx="4287611" cy="4506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776EC00-FEA1-2C44-8C2D-9C81F7CD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498" y="3598919"/>
            <a:ext cx="1178727" cy="1593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27EF3C-3855-8A40-8B63-9EE4A2898D72}"/>
              </a:ext>
            </a:extLst>
          </p:cNvPr>
          <p:cNvSpPr txBox="1"/>
          <p:nvPr/>
        </p:nvSpPr>
        <p:spPr>
          <a:xfrm>
            <a:off x="8234332" y="2535077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Truly Random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8A64C-5315-7C4A-BC24-578CC3FC03DD}"/>
              </a:ext>
            </a:extLst>
          </p:cNvPr>
          <p:cNvSpPr txBox="1"/>
          <p:nvPr/>
        </p:nvSpPr>
        <p:spPr>
          <a:xfrm>
            <a:off x="8129683" y="4823051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Pseudorandom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FAF59-8B2F-3541-9F27-542E885B37B6}"/>
              </a:ext>
            </a:extLst>
          </p:cNvPr>
          <p:cNvCxnSpPr>
            <a:cxnSpLocks/>
          </p:cNvCxnSpPr>
          <p:nvPr/>
        </p:nvCxnSpPr>
        <p:spPr>
          <a:xfrm flipH="1">
            <a:off x="3605350" y="5192383"/>
            <a:ext cx="30828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E5887BB-F693-4D45-AD2A-D16D8D46BF95}"/>
              </a:ext>
            </a:extLst>
          </p:cNvPr>
          <p:cNvSpPr/>
          <p:nvPr/>
        </p:nvSpPr>
        <p:spPr>
          <a:xfrm>
            <a:off x="91440" y="3173037"/>
            <a:ext cx="2913017" cy="1521823"/>
          </a:xfrm>
          <a:prstGeom prst="cloudCallout">
            <a:avLst>
              <a:gd name="adj1" fmla="val 37826"/>
              <a:gd name="adj2" fmla="val 582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can’t tell the difference!”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AA26-B4E9-1B47-B07A-E4D0D084E193}"/>
              </a:ext>
            </a:extLst>
          </p:cNvPr>
          <p:cNvSpPr txBox="1"/>
          <p:nvPr/>
        </p:nvSpPr>
        <p:spPr>
          <a:xfrm>
            <a:off x="6662057" y="184047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2D95B3-A5DA-7140-BE7C-0E3D957704E1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rot="10800000">
            <a:off x="7342863" y="5192384"/>
            <a:ext cx="808361" cy="38455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27CAAC6-1F17-2646-BD56-626492D847F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7342863" y="3312653"/>
            <a:ext cx="808361" cy="28626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/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blipFill>
                <a:blip r:embed="rId9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/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67E05-A664-4F4E-9D43-B3C39FAE8122}"/>
              </a:ext>
            </a:extLst>
          </p:cNvPr>
          <p:cNvCxnSpPr>
            <a:cxnSpLocks/>
          </p:cNvCxnSpPr>
          <p:nvPr/>
        </p:nvCxnSpPr>
        <p:spPr>
          <a:xfrm>
            <a:off x="3605350" y="5455772"/>
            <a:ext cx="311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/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/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blipFill>
                <a:blip r:embed="rId12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6EE908-92DA-E140-9FE7-8E856944F385}"/>
              </a:ext>
            </a:extLst>
          </p:cNvPr>
          <p:cNvSpPr txBox="1"/>
          <p:nvPr/>
        </p:nvSpPr>
        <p:spPr>
          <a:xfrm>
            <a:off x="3291840" y="2638697"/>
            <a:ext cx="31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 poly-time adversary has negligible advantage in distinguishing between the functions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7415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7" grpId="0"/>
      <p:bldP spid="18" grpId="0"/>
      <p:bldP spid="22" grpId="0" animBg="1"/>
      <p:bldP spid="23" grpId="0"/>
      <p:bldP spid="29" grpId="0"/>
      <p:bldP spid="30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Puncturable Pseudorandom Functions (PPRF)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PRF with an additional “puncture” operation that:</a:t>
                </a:r>
              </a:p>
              <a:p>
                <a:r>
                  <a:rPr lang="en-US" dirty="0"/>
                  <a:t>Given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, evaluating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produces a “punctured key”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computationally indistinguishable from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6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36234</TotalTime>
  <Words>1165</Words>
  <Application>Microsoft Macintosh PowerPoint</Application>
  <PresentationFormat>Widescreen</PresentationFormat>
  <Paragraphs>162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Big Caslon Medium</vt:lpstr>
      <vt:lpstr>Big Caslon Medium</vt:lpstr>
      <vt:lpstr>Calibri</vt:lpstr>
      <vt:lpstr>Calibri Light</vt:lpstr>
      <vt:lpstr>Cambria Math</vt:lpstr>
      <vt:lpstr>Courier New</vt:lpstr>
      <vt:lpstr>Office Theme</vt:lpstr>
      <vt:lpstr>Holepunch: Secure Deletion from Puncturable Pseudorandom Functions</vt:lpstr>
      <vt:lpstr>Secure Deletion</vt:lpstr>
      <vt:lpstr>Storage Medium as a Black Box</vt:lpstr>
      <vt:lpstr>Bootstrapping Secure Deletion [ORK’18]</vt:lpstr>
      <vt:lpstr>Bootstrapping Secure Deletion [ORK’18]</vt:lpstr>
      <vt:lpstr>Tree-Based Approaches For Key Storage</vt:lpstr>
      <vt:lpstr>Can we do better? </vt:lpstr>
      <vt:lpstr>Recap: Pseudorandom Functions (PRF)</vt:lpstr>
      <vt:lpstr>Puncturable Pseudorandom Functions (PPRF)</vt:lpstr>
      <vt:lpstr>GGM’86 Puncturable PRF</vt:lpstr>
      <vt:lpstr>Holepunch: Secure Deletion from PPRFs</vt:lpstr>
      <vt:lpstr>Holepunch: Initialization</vt:lpstr>
      <vt:lpstr>Holepunch: Writing Files</vt:lpstr>
      <vt:lpstr>Holepunch: Deleting Files</vt:lpstr>
      <vt:lpstr>Conclusion</vt:lpstr>
      <vt:lpstr>Backup</vt:lpstr>
      <vt:lpstr>Challenges: Writing s^∗ to disk</vt:lpstr>
      <vt:lpstr>PPRF Key Refreshing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Cryptographic Erasure</dc:title>
  <dc:creator>Ratliff, Zachary</dc:creator>
  <cp:lastModifiedBy>Ratliff, Zachary</cp:lastModifiedBy>
  <cp:revision>24</cp:revision>
  <dcterms:created xsi:type="dcterms:W3CDTF">2021-12-20T15:07:06Z</dcterms:created>
  <dcterms:modified xsi:type="dcterms:W3CDTF">2022-01-14T19:01:09Z</dcterms:modified>
</cp:coreProperties>
</file>